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10287000" cx="18288000"/>
  <p:notesSz cx="6858000" cy="9144000"/>
  <p:embeddedFontLst>
    <p:embeddedFont>
      <p:font typeface="Cormorant Garamond"/>
      <p:regular r:id="rId13"/>
      <p:bold r:id="rId14"/>
      <p:italic r:id="rId15"/>
      <p:boldItalic r:id="rId16"/>
    </p:embeddedFont>
    <p:embeddedFont>
      <p:font typeface="Assistant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9" roundtripDataSignature="AMtx7mgPMO7BSeU6RGb70q8T64cewNdQA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CormorantGaramond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ormorantGaramond-italic.fntdata"/><Relationship Id="rId14" Type="http://schemas.openxmlformats.org/officeDocument/2006/relationships/font" Target="fonts/CormorantGaramond-bold.fntdata"/><Relationship Id="rId17" Type="http://schemas.openxmlformats.org/officeDocument/2006/relationships/font" Target="fonts/Assistant-regular.fntdata"/><Relationship Id="rId16" Type="http://schemas.openxmlformats.org/officeDocument/2006/relationships/font" Target="fonts/CormorantGaramond-boldItalic.fntdata"/><Relationship Id="rId5" Type="http://schemas.openxmlformats.org/officeDocument/2006/relationships/notesMaster" Target="notesMasters/notesMaster1.xml"/><Relationship Id="rId19" Type="http://customschemas.google.com/relationships/presentationmetadata" Target="metadata"/><Relationship Id="rId6" Type="http://schemas.openxmlformats.org/officeDocument/2006/relationships/slide" Target="slides/slide1.xml"/><Relationship Id="rId18" Type="http://schemas.openxmlformats.org/officeDocument/2006/relationships/font" Target="fonts/Assistant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9" name="Google Shape;99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dd09f756a9_0_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0" name="Google Shape;110;gdd09f756a9_0_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Google Shape;12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2" name="Google Shape;122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dd09f756a9_0_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gdd09f756a9_0_2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3" name="Google Shape;133;gdd09f756a9_0_2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4" name="Google Shape;144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3" name="Google Shape;153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6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7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7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8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8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" name="Google Shape;22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0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0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1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0" name="Google Shape;40;p21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1" name="Google Shape;41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2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22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8" name="Google Shape;48;p22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22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4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4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4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5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5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25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0" y="0"/>
            <a:ext cx="9144000" cy="10349781"/>
          </a:xfrm>
          <a:prstGeom prst="rect">
            <a:avLst/>
          </a:prstGeom>
          <a:solidFill>
            <a:srgbClr val="0D8E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6934200" y="9229725"/>
            <a:ext cx="9182100" cy="28575"/>
          </a:xfrm>
          <a:prstGeom prst="rect">
            <a:avLst/>
          </a:prstGeom>
          <a:solidFill>
            <a:srgbClr val="D4C0A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1110945" y="5651493"/>
            <a:ext cx="197461" cy="1905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968413" y="1282952"/>
            <a:ext cx="3985512" cy="1947807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"/>
          <p:cNvPicPr preferRelativeResize="0"/>
          <p:nvPr/>
        </p:nvPicPr>
        <p:blipFill rotWithShape="1">
          <a:blip r:embed="rId4">
            <a:alphaModFix/>
          </a:blip>
          <a:srcRect b="0" l="1591" r="26829" t="0"/>
          <a:stretch/>
        </p:blipFill>
        <p:spPr>
          <a:xfrm>
            <a:off x="14696433" y="9301157"/>
            <a:ext cx="3435211" cy="985843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 txBox="1"/>
          <p:nvPr/>
        </p:nvSpPr>
        <p:spPr>
          <a:xfrm>
            <a:off x="303770" y="8376654"/>
            <a:ext cx="81408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FFFFFF"/>
                </a:solidFill>
                <a:latin typeface="Cormorant Garamond"/>
                <a:ea typeface="Cormorant Garamond"/>
                <a:cs typeface="Cormorant Garamond"/>
                <a:sym typeface="Cormorant Garamond"/>
              </a:rPr>
              <a:t>Erasmus+ Capacity Building in Higher Education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10263594" y="3479334"/>
            <a:ext cx="7868050" cy="23202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</a:pPr>
            <a:r>
              <a:rPr b="1" i="0" lang="en-US" sz="4200" u="none" cap="none" strike="noStrike">
                <a:solidFill>
                  <a:srgbClr val="342D29"/>
                </a:solidFill>
                <a:latin typeface="Cormorant Garamond"/>
                <a:ea typeface="Cormorant Garamond"/>
                <a:cs typeface="Cormorant Garamond"/>
                <a:sym typeface="Cormorant Garamond"/>
              </a:rPr>
              <a:t>Strengthening innovative social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</a:pPr>
            <a:r>
              <a:rPr b="1" i="0" lang="en-US" sz="4200" u="none" cap="none" strike="noStrike">
                <a:solidFill>
                  <a:srgbClr val="342D29"/>
                </a:solidFill>
                <a:latin typeface="Cormorant Garamond"/>
                <a:ea typeface="Cormorant Garamond"/>
                <a:cs typeface="Cormorant Garamond"/>
                <a:sym typeface="Cormorant Garamond"/>
              </a:rPr>
              <a:t>entrepreneurship practices for disruptive business settings in Thailand and Myanmar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1397214" y="6219079"/>
            <a:ext cx="7868050" cy="73172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1" i="0" lang="en-US" sz="2100" u="none" cap="none" strike="noStrike">
                <a:solidFill>
                  <a:srgbClr val="FFFFFF"/>
                </a:solidFill>
                <a:latin typeface="Assistant"/>
                <a:ea typeface="Assistant"/>
                <a:cs typeface="Assistant"/>
                <a:sym typeface="Assistant"/>
              </a:rPr>
              <a:t>Projectref.: 609711-EPP-1-2019-1-AT-EPPKA2-CBHE-JP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1" i="0" lang="en-US" sz="2100" u="none" cap="none" strike="noStrike">
                <a:solidFill>
                  <a:srgbClr val="FFFFFF"/>
                </a:solidFill>
                <a:latin typeface="Assistant"/>
                <a:ea typeface="Assistant"/>
                <a:cs typeface="Assistant"/>
                <a:sym typeface="Assistant"/>
              </a:rPr>
              <a:t>Duration: 36 Months (15/01/2020-14/01/2023)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700000" y="928275"/>
            <a:ext cx="7441500" cy="300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BUILDING A COMMUNITY AROUND SE HUBS</a:t>
            </a:r>
            <a:endParaRPr sz="6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/>
          <p:nvPr/>
        </p:nvSpPr>
        <p:spPr>
          <a:xfrm>
            <a:off x="0" y="4888300"/>
            <a:ext cx="13777326" cy="5398700"/>
          </a:xfrm>
          <a:prstGeom prst="rect">
            <a:avLst/>
          </a:prstGeom>
          <a:solidFill>
            <a:srgbClr val="0D8E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2"/>
          <p:cNvSpPr txBox="1"/>
          <p:nvPr/>
        </p:nvSpPr>
        <p:spPr>
          <a:xfrm>
            <a:off x="1028700" y="5534025"/>
            <a:ext cx="10248900" cy="15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658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en-US" sz="4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rPr>
              <a:t>A group of people who share a common place, experience or interest.</a:t>
            </a:r>
            <a:endParaRPr b="1" i="0" sz="4212" u="none" cap="none" strike="noStrike">
              <a:solidFill>
                <a:schemeClr val="lt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grpSp>
        <p:nvGrpSpPr>
          <p:cNvPr id="103" name="Google Shape;103;p2"/>
          <p:cNvGrpSpPr/>
          <p:nvPr/>
        </p:nvGrpSpPr>
        <p:grpSpPr>
          <a:xfrm>
            <a:off x="1028700" y="1100138"/>
            <a:ext cx="12748725" cy="1995487"/>
            <a:chOff x="0" y="95251"/>
            <a:chExt cx="16998300" cy="2660649"/>
          </a:xfrm>
        </p:grpSpPr>
        <p:sp>
          <p:nvSpPr>
            <p:cNvPr id="104" name="Google Shape;104;p2"/>
            <p:cNvSpPr txBox="1"/>
            <p:nvPr/>
          </p:nvSpPr>
          <p:spPr>
            <a:xfrm>
              <a:off x="0" y="95251"/>
              <a:ext cx="16998300" cy="147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34444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200"/>
                <a:buFont typeface="Arial"/>
                <a:buNone/>
              </a:pPr>
              <a:r>
                <a:rPr b="1" lang="en-US" sz="7200">
                  <a:solidFill>
                    <a:srgbClr val="342D29"/>
                  </a:solidFill>
                  <a:latin typeface="Assistant"/>
                  <a:ea typeface="Assistant"/>
                  <a:cs typeface="Assistant"/>
                  <a:sym typeface="Assistant"/>
                </a:rPr>
                <a:t>What is community?</a:t>
              </a:r>
              <a:endParaRPr b="1" i="0" sz="7200" u="none" cap="none" strike="noStrike">
                <a:solidFill>
                  <a:srgbClr val="342D29"/>
                </a:solidFill>
                <a:latin typeface="Assistant"/>
                <a:ea typeface="Assistant"/>
                <a:cs typeface="Assistant"/>
                <a:sym typeface="Assistant"/>
              </a:endParaRPr>
            </a:p>
          </p:txBody>
        </p:sp>
        <p:sp>
          <p:nvSpPr>
            <p:cNvPr id="105" name="Google Shape;105;p2"/>
            <p:cNvSpPr txBox="1"/>
            <p:nvPr/>
          </p:nvSpPr>
          <p:spPr>
            <a:xfrm>
              <a:off x="0" y="2026920"/>
              <a:ext cx="10126348" cy="7289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400"/>
                <a:buFont typeface="Arial"/>
                <a:buNone/>
              </a:pPr>
              <a:r>
                <a:t/>
              </a:r>
              <a:endParaRPr b="1" i="0" sz="3400" u="none" cap="none" strike="noStrike">
                <a:solidFill>
                  <a:srgbClr val="342D29"/>
                </a:solidFill>
                <a:latin typeface="Assistant"/>
                <a:ea typeface="Assistant"/>
                <a:cs typeface="Assistant"/>
                <a:sym typeface="Assistant"/>
              </a:endParaRPr>
            </a:p>
          </p:txBody>
        </p:sp>
      </p:grpSp>
      <p:sp>
        <p:nvSpPr>
          <p:cNvPr id="106" name="Google Shape;106;p2"/>
          <p:cNvSpPr/>
          <p:nvPr/>
        </p:nvSpPr>
        <p:spPr>
          <a:xfrm>
            <a:off x="17045355" y="5600700"/>
            <a:ext cx="32971" cy="1905000"/>
          </a:xfrm>
          <a:prstGeom prst="rect">
            <a:avLst/>
          </a:prstGeom>
          <a:solidFill>
            <a:srgbClr val="D4C0A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7" name="Google Shape;107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305502" y="261999"/>
            <a:ext cx="2557976" cy="12501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d09f756a9_0_1"/>
          <p:cNvSpPr/>
          <p:nvPr/>
        </p:nvSpPr>
        <p:spPr>
          <a:xfrm>
            <a:off x="0" y="4888300"/>
            <a:ext cx="13777200" cy="5398800"/>
          </a:xfrm>
          <a:prstGeom prst="rect">
            <a:avLst/>
          </a:prstGeom>
          <a:solidFill>
            <a:srgbClr val="0D8E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gdd09f756a9_0_1"/>
          <p:cNvSpPr txBox="1"/>
          <p:nvPr/>
        </p:nvSpPr>
        <p:spPr>
          <a:xfrm>
            <a:off x="1028700" y="5534025"/>
            <a:ext cx="10248900" cy="24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658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en-US" sz="4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rPr>
              <a:t>The ability of community members to make a difference over time and across different issues.</a:t>
            </a:r>
            <a:endParaRPr b="1" i="0" sz="4212" u="none" cap="none" strike="noStrike">
              <a:solidFill>
                <a:schemeClr val="lt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grpSp>
        <p:nvGrpSpPr>
          <p:cNvPr id="114" name="Google Shape;114;gdd09f756a9_0_1"/>
          <p:cNvGrpSpPr/>
          <p:nvPr/>
        </p:nvGrpSpPr>
        <p:grpSpPr>
          <a:xfrm>
            <a:off x="1028700" y="1100138"/>
            <a:ext cx="12748725" cy="1995502"/>
            <a:chOff x="0" y="95251"/>
            <a:chExt cx="16998300" cy="2660669"/>
          </a:xfrm>
        </p:grpSpPr>
        <p:sp>
          <p:nvSpPr>
            <p:cNvPr id="115" name="Google Shape;115;gdd09f756a9_0_1"/>
            <p:cNvSpPr txBox="1"/>
            <p:nvPr/>
          </p:nvSpPr>
          <p:spPr>
            <a:xfrm>
              <a:off x="0" y="95251"/>
              <a:ext cx="16998300" cy="147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34444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200"/>
                <a:buFont typeface="Arial"/>
                <a:buNone/>
              </a:pPr>
              <a:r>
                <a:rPr b="1" lang="en-US" sz="7200">
                  <a:solidFill>
                    <a:srgbClr val="342D29"/>
                  </a:solidFill>
                  <a:latin typeface="Assistant"/>
                  <a:ea typeface="Assistant"/>
                  <a:cs typeface="Assistant"/>
                  <a:sym typeface="Assistant"/>
                </a:rPr>
                <a:t>What is community capacity?</a:t>
              </a:r>
              <a:endParaRPr b="1" i="0" sz="7200" u="none" cap="none" strike="noStrike">
                <a:solidFill>
                  <a:srgbClr val="342D29"/>
                </a:solidFill>
                <a:latin typeface="Assistant"/>
                <a:ea typeface="Assistant"/>
                <a:cs typeface="Assistant"/>
                <a:sym typeface="Assistant"/>
              </a:endParaRPr>
            </a:p>
          </p:txBody>
        </p:sp>
        <p:sp>
          <p:nvSpPr>
            <p:cNvPr id="116" name="Google Shape;116;gdd09f756a9_0_1"/>
            <p:cNvSpPr txBox="1"/>
            <p:nvPr/>
          </p:nvSpPr>
          <p:spPr>
            <a:xfrm>
              <a:off x="0" y="2026920"/>
              <a:ext cx="10126200" cy="72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400"/>
                <a:buFont typeface="Arial"/>
                <a:buNone/>
              </a:pPr>
              <a:r>
                <a:t/>
              </a:r>
              <a:endParaRPr b="1" i="0" sz="3400" u="none" cap="none" strike="noStrike">
                <a:solidFill>
                  <a:srgbClr val="342D29"/>
                </a:solidFill>
                <a:latin typeface="Assistant"/>
                <a:ea typeface="Assistant"/>
                <a:cs typeface="Assistant"/>
                <a:sym typeface="Assistant"/>
              </a:endParaRPr>
            </a:p>
          </p:txBody>
        </p:sp>
      </p:grpSp>
      <p:sp>
        <p:nvSpPr>
          <p:cNvPr id="117" name="Google Shape;117;gdd09f756a9_0_1"/>
          <p:cNvSpPr/>
          <p:nvPr/>
        </p:nvSpPr>
        <p:spPr>
          <a:xfrm>
            <a:off x="17045355" y="5600700"/>
            <a:ext cx="33000" cy="1905000"/>
          </a:xfrm>
          <a:prstGeom prst="rect">
            <a:avLst/>
          </a:prstGeom>
          <a:solidFill>
            <a:srgbClr val="D4C0A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8" name="Google Shape;118;gdd09f756a9_0_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305502" y="261999"/>
            <a:ext cx="2557976" cy="12501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"/>
          <p:cNvSpPr/>
          <p:nvPr/>
        </p:nvSpPr>
        <p:spPr>
          <a:xfrm>
            <a:off x="6934200" y="9229725"/>
            <a:ext cx="9182100" cy="28575"/>
          </a:xfrm>
          <a:prstGeom prst="rect">
            <a:avLst/>
          </a:prstGeom>
          <a:solidFill>
            <a:srgbClr val="B2ACA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3"/>
          <p:cNvSpPr/>
          <p:nvPr/>
        </p:nvSpPr>
        <p:spPr>
          <a:xfrm>
            <a:off x="2438400" y="0"/>
            <a:ext cx="6096000" cy="10287000"/>
          </a:xfrm>
          <a:prstGeom prst="rect">
            <a:avLst/>
          </a:prstGeom>
          <a:solidFill>
            <a:srgbClr val="0D8E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3"/>
          <p:cNvSpPr txBox="1"/>
          <p:nvPr/>
        </p:nvSpPr>
        <p:spPr>
          <a:xfrm>
            <a:off x="2705100" y="2181151"/>
            <a:ext cx="5562600" cy="310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lang="en-US" sz="48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rPr>
              <a:t>Important concepts in community building</a:t>
            </a:r>
            <a:endParaRPr b="1" i="0" sz="4800" u="none" cap="none" strike="noStrike">
              <a:solidFill>
                <a:schemeClr val="lt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127" name="Google Shape;127;p3"/>
          <p:cNvSpPr/>
          <p:nvPr/>
        </p:nvSpPr>
        <p:spPr>
          <a:xfrm>
            <a:off x="1110945" y="4850765"/>
            <a:ext cx="197461" cy="1905000"/>
          </a:xfrm>
          <a:prstGeom prst="rect">
            <a:avLst/>
          </a:prstGeom>
          <a:solidFill>
            <a:srgbClr val="0D8E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" name="Google Shape;12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36" y="525115"/>
            <a:ext cx="2433664" cy="1189385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3"/>
          <p:cNvSpPr txBox="1"/>
          <p:nvPr/>
        </p:nvSpPr>
        <p:spPr>
          <a:xfrm>
            <a:off x="9071800" y="890325"/>
            <a:ext cx="8470200" cy="812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501650" lvl="0" marL="457200" rtl="0" algn="l">
              <a:spcBef>
                <a:spcPts val="0"/>
              </a:spcBef>
              <a:spcAft>
                <a:spcPts val="0"/>
              </a:spcAft>
              <a:buSzPts val="4300"/>
              <a:buFont typeface="Calibri"/>
              <a:buChar char="-"/>
            </a:pPr>
            <a:r>
              <a:rPr lang="en-US" sz="4300">
                <a:latin typeface="Calibri"/>
                <a:ea typeface="Calibri"/>
                <a:cs typeface="Calibri"/>
                <a:sym typeface="Calibri"/>
              </a:rPr>
              <a:t>Relationship building</a:t>
            </a:r>
            <a:endParaRPr sz="4300">
              <a:latin typeface="Calibri"/>
              <a:ea typeface="Calibri"/>
              <a:cs typeface="Calibri"/>
              <a:sym typeface="Calibri"/>
            </a:endParaRPr>
          </a:p>
          <a:p>
            <a:pPr indent="-501650" lvl="0" marL="457200" rtl="0" algn="l">
              <a:spcBef>
                <a:spcPts val="0"/>
              </a:spcBef>
              <a:spcAft>
                <a:spcPts val="0"/>
              </a:spcAft>
              <a:buSzPts val="4300"/>
              <a:buFont typeface="Calibri"/>
              <a:buChar char="-"/>
            </a:pPr>
            <a:r>
              <a:rPr lang="en-US" sz="4300">
                <a:latin typeface="Calibri"/>
                <a:ea typeface="Calibri"/>
                <a:cs typeface="Calibri"/>
                <a:sym typeface="Calibri"/>
              </a:rPr>
              <a:t>Collaboration</a:t>
            </a:r>
            <a:endParaRPr sz="4300">
              <a:latin typeface="Calibri"/>
              <a:ea typeface="Calibri"/>
              <a:cs typeface="Calibri"/>
              <a:sym typeface="Calibri"/>
            </a:endParaRPr>
          </a:p>
          <a:p>
            <a:pPr indent="-501650" lvl="0" marL="457200" rtl="0" algn="l">
              <a:spcBef>
                <a:spcPts val="0"/>
              </a:spcBef>
              <a:spcAft>
                <a:spcPts val="0"/>
              </a:spcAft>
              <a:buSzPts val="4300"/>
              <a:buFont typeface="Calibri"/>
              <a:buChar char="-"/>
            </a:pPr>
            <a:r>
              <a:rPr lang="en-US" sz="4300">
                <a:latin typeface="Calibri"/>
                <a:ea typeface="Calibri"/>
                <a:cs typeface="Calibri"/>
                <a:sym typeface="Calibri"/>
              </a:rPr>
              <a:t>Common shared purpose (common ideas, experiences, mission, interests)</a:t>
            </a:r>
            <a:endParaRPr sz="4300">
              <a:latin typeface="Calibri"/>
              <a:ea typeface="Calibri"/>
              <a:cs typeface="Calibri"/>
              <a:sym typeface="Calibri"/>
            </a:endParaRPr>
          </a:p>
          <a:p>
            <a:pPr indent="-501650" lvl="0" marL="457200" rtl="0" algn="l">
              <a:spcBef>
                <a:spcPts val="0"/>
              </a:spcBef>
              <a:spcAft>
                <a:spcPts val="0"/>
              </a:spcAft>
              <a:buSzPts val="4300"/>
              <a:buFont typeface="Calibri"/>
              <a:buChar char="-"/>
            </a:pPr>
            <a:r>
              <a:rPr lang="en-US" sz="4300">
                <a:latin typeface="Calibri"/>
                <a:ea typeface="Calibri"/>
                <a:cs typeface="Calibri"/>
                <a:sym typeface="Calibri"/>
              </a:rPr>
              <a:t>Room for divergent views</a:t>
            </a:r>
            <a:endParaRPr sz="4300">
              <a:latin typeface="Calibri"/>
              <a:ea typeface="Calibri"/>
              <a:cs typeface="Calibri"/>
              <a:sym typeface="Calibri"/>
            </a:endParaRPr>
          </a:p>
          <a:p>
            <a:pPr indent="-501650" lvl="0" marL="457200" rtl="0" algn="l">
              <a:spcBef>
                <a:spcPts val="0"/>
              </a:spcBef>
              <a:spcAft>
                <a:spcPts val="0"/>
              </a:spcAft>
              <a:buSzPts val="4300"/>
              <a:buFont typeface="Calibri"/>
              <a:buChar char="-"/>
            </a:pPr>
            <a:r>
              <a:rPr lang="en-US" sz="4300">
                <a:latin typeface="Calibri"/>
                <a:ea typeface="Calibri"/>
                <a:cs typeface="Calibri"/>
                <a:sym typeface="Calibri"/>
              </a:rPr>
              <a:t>Authenticity</a:t>
            </a:r>
            <a:endParaRPr sz="4300">
              <a:latin typeface="Calibri"/>
              <a:ea typeface="Calibri"/>
              <a:cs typeface="Calibri"/>
              <a:sym typeface="Calibri"/>
            </a:endParaRPr>
          </a:p>
          <a:p>
            <a:pPr indent="-501650" lvl="0" marL="457200" rtl="0" algn="l">
              <a:spcBef>
                <a:spcPts val="0"/>
              </a:spcBef>
              <a:spcAft>
                <a:spcPts val="0"/>
              </a:spcAft>
              <a:buSzPts val="4300"/>
              <a:buFont typeface="Calibri"/>
              <a:buChar char="-"/>
            </a:pPr>
            <a:r>
              <a:rPr lang="en-US" sz="4300">
                <a:latin typeface="Calibri"/>
                <a:ea typeface="Calibri"/>
                <a:cs typeface="Calibri"/>
                <a:sym typeface="Calibri"/>
              </a:rPr>
              <a:t>Feeling of influence and membership</a:t>
            </a:r>
            <a:endParaRPr sz="4300">
              <a:latin typeface="Calibri"/>
              <a:ea typeface="Calibri"/>
              <a:cs typeface="Calibri"/>
              <a:sym typeface="Calibri"/>
            </a:endParaRPr>
          </a:p>
          <a:p>
            <a:pPr indent="-501650" lvl="0" marL="457200" rtl="0" algn="l">
              <a:spcBef>
                <a:spcPts val="0"/>
              </a:spcBef>
              <a:spcAft>
                <a:spcPts val="0"/>
              </a:spcAft>
              <a:buSzPts val="4300"/>
              <a:buFont typeface="Calibri"/>
              <a:buChar char="-"/>
            </a:pPr>
            <a:r>
              <a:rPr lang="en-US" sz="4300">
                <a:latin typeface="Calibri"/>
                <a:ea typeface="Calibri"/>
                <a:cs typeface="Calibri"/>
                <a:sym typeface="Calibri"/>
              </a:rPr>
              <a:t>Common language and dialog</a:t>
            </a:r>
            <a:endParaRPr sz="4300">
              <a:latin typeface="Calibri"/>
              <a:ea typeface="Calibri"/>
              <a:cs typeface="Calibri"/>
              <a:sym typeface="Calibri"/>
            </a:endParaRPr>
          </a:p>
          <a:p>
            <a:pPr indent="-501650" lvl="0" marL="457200" rtl="0" algn="l">
              <a:spcBef>
                <a:spcPts val="0"/>
              </a:spcBef>
              <a:spcAft>
                <a:spcPts val="0"/>
              </a:spcAft>
              <a:buSzPts val="4300"/>
              <a:buFont typeface="Calibri"/>
              <a:buChar char="-"/>
            </a:pPr>
            <a:r>
              <a:rPr lang="en-US" sz="4300">
                <a:latin typeface="Calibri"/>
                <a:ea typeface="Calibri"/>
                <a:cs typeface="Calibri"/>
                <a:sym typeface="Calibri"/>
              </a:rPr>
              <a:t>Emergent structures (social structure emerges organically)</a:t>
            </a:r>
            <a:endParaRPr sz="43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dd09f756a9_0_22"/>
          <p:cNvSpPr/>
          <p:nvPr/>
        </p:nvSpPr>
        <p:spPr>
          <a:xfrm>
            <a:off x="6934200" y="9229725"/>
            <a:ext cx="9182100" cy="28500"/>
          </a:xfrm>
          <a:prstGeom prst="rect">
            <a:avLst/>
          </a:prstGeom>
          <a:solidFill>
            <a:srgbClr val="B2ACA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gdd09f756a9_0_22"/>
          <p:cNvSpPr/>
          <p:nvPr/>
        </p:nvSpPr>
        <p:spPr>
          <a:xfrm>
            <a:off x="2438400" y="0"/>
            <a:ext cx="3914400" cy="10287000"/>
          </a:xfrm>
          <a:prstGeom prst="rect">
            <a:avLst/>
          </a:prstGeom>
          <a:solidFill>
            <a:srgbClr val="0D8E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gdd09f756a9_0_22"/>
          <p:cNvSpPr txBox="1"/>
          <p:nvPr/>
        </p:nvSpPr>
        <p:spPr>
          <a:xfrm>
            <a:off x="2705100" y="2181151"/>
            <a:ext cx="5562600" cy="310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lang="en-US" sz="48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rPr>
              <a:t>9 community organizing principles</a:t>
            </a:r>
            <a:endParaRPr b="1" i="0" sz="4800" u="none" cap="none" strike="noStrike">
              <a:solidFill>
                <a:schemeClr val="lt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138" name="Google Shape;138;gdd09f756a9_0_22"/>
          <p:cNvSpPr txBox="1"/>
          <p:nvPr/>
        </p:nvSpPr>
        <p:spPr>
          <a:xfrm>
            <a:off x="16561422" y="8922385"/>
            <a:ext cx="697800" cy="3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1995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342D29"/>
                </a:solidFill>
                <a:latin typeface="Assistant"/>
                <a:ea typeface="Assistant"/>
                <a:cs typeface="Assistant"/>
                <a:sym typeface="Assistant"/>
              </a:rPr>
              <a:t>03</a:t>
            </a:r>
            <a:endParaRPr b="1" i="0" sz="2400" u="none" cap="none" strike="noStrike">
              <a:solidFill>
                <a:srgbClr val="342D29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139" name="Google Shape;139;gdd09f756a9_0_22"/>
          <p:cNvSpPr/>
          <p:nvPr/>
        </p:nvSpPr>
        <p:spPr>
          <a:xfrm>
            <a:off x="1110945" y="4850765"/>
            <a:ext cx="197400" cy="1905000"/>
          </a:xfrm>
          <a:prstGeom prst="rect">
            <a:avLst/>
          </a:prstGeom>
          <a:solidFill>
            <a:srgbClr val="0D8E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" name="Google Shape;140;gdd09f756a9_0_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36" y="525115"/>
            <a:ext cx="2433664" cy="1189385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gdd09f756a9_0_22"/>
          <p:cNvSpPr txBox="1"/>
          <p:nvPr/>
        </p:nvSpPr>
        <p:spPr>
          <a:xfrm>
            <a:off x="6934200" y="289750"/>
            <a:ext cx="11226600" cy="1011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501650" lvl="0" marL="457200" rtl="0" algn="l">
              <a:spcBef>
                <a:spcPts val="0"/>
              </a:spcBef>
              <a:spcAft>
                <a:spcPts val="0"/>
              </a:spcAft>
              <a:buSzPts val="4300"/>
              <a:buFont typeface="Calibri"/>
              <a:buAutoNum type="arabicPeriod"/>
            </a:pPr>
            <a:r>
              <a:rPr lang="en-US" sz="4300">
                <a:latin typeface="Calibri"/>
                <a:ea typeface="Calibri"/>
                <a:cs typeface="Calibri"/>
                <a:sym typeface="Calibri"/>
              </a:rPr>
              <a:t>FOCUS ON SHARED GOALS AND SHARED OWNERSHIP</a:t>
            </a:r>
            <a:endParaRPr sz="4300">
              <a:latin typeface="Calibri"/>
              <a:ea typeface="Calibri"/>
              <a:cs typeface="Calibri"/>
              <a:sym typeface="Calibri"/>
            </a:endParaRPr>
          </a:p>
          <a:p>
            <a:pPr indent="-501650" lvl="0" marL="457200" rtl="0" algn="l">
              <a:spcBef>
                <a:spcPts val="0"/>
              </a:spcBef>
              <a:spcAft>
                <a:spcPts val="0"/>
              </a:spcAft>
              <a:buSzPts val="4300"/>
              <a:buFont typeface="Calibri"/>
              <a:buAutoNum type="arabicPeriod"/>
            </a:pPr>
            <a:r>
              <a:rPr lang="en-US" sz="4300">
                <a:latin typeface="Calibri"/>
                <a:ea typeface="Calibri"/>
                <a:cs typeface="Calibri"/>
                <a:sym typeface="Calibri"/>
              </a:rPr>
              <a:t>BE TRANSPARENT</a:t>
            </a:r>
            <a:endParaRPr sz="4300">
              <a:latin typeface="Calibri"/>
              <a:ea typeface="Calibri"/>
              <a:cs typeface="Calibri"/>
              <a:sym typeface="Calibri"/>
            </a:endParaRPr>
          </a:p>
          <a:p>
            <a:pPr indent="-501650" lvl="0" marL="457200" rtl="0" algn="l">
              <a:spcBef>
                <a:spcPts val="0"/>
              </a:spcBef>
              <a:spcAft>
                <a:spcPts val="0"/>
              </a:spcAft>
              <a:buSzPts val="4300"/>
              <a:buFont typeface="Calibri"/>
              <a:buAutoNum type="arabicPeriod"/>
            </a:pPr>
            <a:r>
              <a:rPr lang="en-US" sz="4300">
                <a:latin typeface="Calibri"/>
                <a:ea typeface="Calibri"/>
                <a:cs typeface="Calibri"/>
                <a:sym typeface="Calibri"/>
              </a:rPr>
              <a:t>GO WHERE THE PEOPLE ARE &amp; DEVELOP A VALUE DRIVEN ONLINE PRESENCE (+ social media! blog, www, in-house meetings and fairs, conferences...)</a:t>
            </a:r>
            <a:endParaRPr sz="4300">
              <a:latin typeface="Calibri"/>
              <a:ea typeface="Calibri"/>
              <a:cs typeface="Calibri"/>
              <a:sym typeface="Calibri"/>
            </a:endParaRPr>
          </a:p>
          <a:p>
            <a:pPr indent="-501650" lvl="0" marL="457200" rtl="0" algn="l">
              <a:spcBef>
                <a:spcPts val="0"/>
              </a:spcBef>
              <a:spcAft>
                <a:spcPts val="0"/>
              </a:spcAft>
              <a:buSzPts val="4300"/>
              <a:buFont typeface="Calibri"/>
              <a:buAutoNum type="arabicPeriod"/>
            </a:pPr>
            <a:r>
              <a:rPr lang="en-US" sz="4300">
                <a:latin typeface="Calibri"/>
                <a:ea typeface="Calibri"/>
                <a:cs typeface="Calibri"/>
                <a:sym typeface="Calibri"/>
              </a:rPr>
              <a:t>CULTIVATE LEADERS (share knowledge, give tools, promote learning…)</a:t>
            </a:r>
            <a:endParaRPr sz="4300">
              <a:latin typeface="Calibri"/>
              <a:ea typeface="Calibri"/>
              <a:cs typeface="Calibri"/>
              <a:sym typeface="Calibri"/>
            </a:endParaRPr>
          </a:p>
          <a:p>
            <a:pPr indent="-501650" lvl="0" marL="457200" rtl="0" algn="l">
              <a:spcBef>
                <a:spcPts val="0"/>
              </a:spcBef>
              <a:spcAft>
                <a:spcPts val="0"/>
              </a:spcAft>
              <a:buSzPts val="4300"/>
              <a:buFont typeface="Calibri"/>
              <a:buAutoNum type="arabicPeriod"/>
            </a:pPr>
            <a:r>
              <a:rPr lang="en-US" sz="4300">
                <a:latin typeface="Calibri"/>
                <a:ea typeface="Calibri"/>
                <a:cs typeface="Calibri"/>
                <a:sym typeface="Calibri"/>
              </a:rPr>
              <a:t>KNOW YOUR COMMUNITY</a:t>
            </a:r>
            <a:endParaRPr sz="4300">
              <a:latin typeface="Calibri"/>
              <a:ea typeface="Calibri"/>
              <a:cs typeface="Calibri"/>
              <a:sym typeface="Calibri"/>
            </a:endParaRPr>
          </a:p>
          <a:p>
            <a:pPr indent="-501650" lvl="0" marL="457200" rtl="0" algn="l">
              <a:spcBef>
                <a:spcPts val="0"/>
              </a:spcBef>
              <a:spcAft>
                <a:spcPts val="0"/>
              </a:spcAft>
              <a:buSzPts val="4300"/>
              <a:buFont typeface="Calibri"/>
              <a:buAutoNum type="arabicPeriod"/>
            </a:pPr>
            <a:r>
              <a:rPr lang="en-US" sz="4300">
                <a:latin typeface="Calibri"/>
                <a:ea typeface="Calibri"/>
                <a:cs typeface="Calibri"/>
                <a:sym typeface="Calibri"/>
              </a:rPr>
              <a:t>GIVE IT TIME</a:t>
            </a:r>
            <a:endParaRPr sz="4300">
              <a:latin typeface="Calibri"/>
              <a:ea typeface="Calibri"/>
              <a:cs typeface="Calibri"/>
              <a:sym typeface="Calibri"/>
            </a:endParaRPr>
          </a:p>
          <a:p>
            <a:pPr indent="-501650" lvl="0" marL="457200" rtl="0" algn="l">
              <a:spcBef>
                <a:spcPts val="0"/>
              </a:spcBef>
              <a:spcAft>
                <a:spcPts val="0"/>
              </a:spcAft>
              <a:buSzPts val="4300"/>
              <a:buFont typeface="Calibri"/>
              <a:buAutoNum type="arabicPeriod"/>
            </a:pPr>
            <a:r>
              <a:rPr lang="en-US" sz="4300">
                <a:latin typeface="Calibri"/>
                <a:ea typeface="Calibri"/>
                <a:cs typeface="Calibri"/>
                <a:sym typeface="Calibri"/>
              </a:rPr>
              <a:t>START WITH YOUR TEAM</a:t>
            </a:r>
            <a:endParaRPr sz="4300">
              <a:latin typeface="Calibri"/>
              <a:ea typeface="Calibri"/>
              <a:cs typeface="Calibri"/>
              <a:sym typeface="Calibri"/>
            </a:endParaRPr>
          </a:p>
          <a:p>
            <a:pPr indent="-501650" lvl="0" marL="457200" rtl="0" algn="l">
              <a:spcBef>
                <a:spcPts val="0"/>
              </a:spcBef>
              <a:spcAft>
                <a:spcPts val="0"/>
              </a:spcAft>
              <a:buSzPts val="4300"/>
              <a:buFont typeface="Calibri"/>
              <a:buAutoNum type="arabicPeriod"/>
            </a:pPr>
            <a:r>
              <a:rPr lang="en-US" sz="4300">
                <a:latin typeface="Calibri"/>
                <a:ea typeface="Calibri"/>
                <a:cs typeface="Calibri"/>
                <a:sym typeface="Calibri"/>
              </a:rPr>
              <a:t>INVOLVE YOUR STAKEHOLDERS</a:t>
            </a:r>
            <a:endParaRPr sz="4300">
              <a:latin typeface="Calibri"/>
              <a:ea typeface="Calibri"/>
              <a:cs typeface="Calibri"/>
              <a:sym typeface="Calibri"/>
            </a:endParaRPr>
          </a:p>
          <a:p>
            <a:pPr indent="-501650" lvl="0" marL="457200" rtl="0" algn="l">
              <a:spcBef>
                <a:spcPts val="0"/>
              </a:spcBef>
              <a:spcAft>
                <a:spcPts val="0"/>
              </a:spcAft>
              <a:buSzPts val="4300"/>
              <a:buFont typeface="Calibri"/>
              <a:buAutoNum type="arabicPeriod"/>
            </a:pPr>
            <a:r>
              <a:rPr lang="en-US" sz="4300">
                <a:latin typeface="Calibri"/>
                <a:ea typeface="Calibri"/>
                <a:cs typeface="Calibri"/>
                <a:sym typeface="Calibri"/>
              </a:rPr>
              <a:t>ORGANIZE EVENTS</a:t>
            </a:r>
            <a:endParaRPr sz="43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3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4"/>
          <p:cNvSpPr/>
          <p:nvPr/>
        </p:nvSpPr>
        <p:spPr>
          <a:xfrm>
            <a:off x="14351622" y="-590550"/>
            <a:ext cx="4419600" cy="11468100"/>
          </a:xfrm>
          <a:prstGeom prst="rect">
            <a:avLst/>
          </a:prstGeom>
          <a:solidFill>
            <a:srgbClr val="0D8E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4"/>
          <p:cNvSpPr/>
          <p:nvPr/>
        </p:nvSpPr>
        <p:spPr>
          <a:xfrm>
            <a:off x="8184899" y="9229725"/>
            <a:ext cx="9182100" cy="28575"/>
          </a:xfrm>
          <a:prstGeom prst="rect">
            <a:avLst/>
          </a:prstGeom>
          <a:solidFill>
            <a:srgbClr val="B2ACA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4"/>
          <p:cNvSpPr txBox="1"/>
          <p:nvPr/>
        </p:nvSpPr>
        <p:spPr>
          <a:xfrm>
            <a:off x="1028700" y="990600"/>
            <a:ext cx="107178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1" lang="en-US" sz="3400">
                <a:solidFill>
                  <a:srgbClr val="342D29"/>
                </a:solidFill>
                <a:latin typeface="Assistant"/>
                <a:ea typeface="Assistant"/>
                <a:cs typeface="Assistant"/>
                <a:sym typeface="Assistant"/>
              </a:rPr>
              <a:t>Stages of community building</a:t>
            </a:r>
            <a:endParaRPr b="1" i="0" sz="3400" u="none" cap="none" strike="noStrike">
              <a:solidFill>
                <a:srgbClr val="342D29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149" name="Google Shape;149;p4"/>
          <p:cNvSpPr txBox="1"/>
          <p:nvPr/>
        </p:nvSpPr>
        <p:spPr>
          <a:xfrm>
            <a:off x="842200" y="1874325"/>
            <a:ext cx="12956100" cy="76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342D29"/>
                </a:solidFill>
                <a:latin typeface="Assistant"/>
                <a:ea typeface="Assistant"/>
                <a:cs typeface="Assistant"/>
                <a:sym typeface="Assistant"/>
              </a:rPr>
              <a:t>1: FORMING</a:t>
            </a:r>
            <a:endParaRPr sz="2800">
              <a:solidFill>
                <a:srgbClr val="342D29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indent="-406400" lvl="0" marL="4572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342D29"/>
              </a:buClr>
              <a:buSzPts val="2800"/>
              <a:buFont typeface="Assistant"/>
              <a:buChar char="-"/>
            </a:pPr>
            <a:r>
              <a:rPr lang="en-US" sz="2800">
                <a:solidFill>
                  <a:srgbClr val="342D29"/>
                </a:solidFill>
                <a:latin typeface="Assistant"/>
                <a:ea typeface="Assistant"/>
                <a:cs typeface="Assistant"/>
                <a:sym typeface="Assistant"/>
              </a:rPr>
              <a:t>pseudo - community; organizing, avoiding conflict, creating a common idea</a:t>
            </a:r>
            <a:endParaRPr sz="2800">
              <a:solidFill>
                <a:srgbClr val="342D29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342D29"/>
                </a:solidFill>
                <a:latin typeface="Assistant"/>
                <a:ea typeface="Assistant"/>
                <a:cs typeface="Assistant"/>
                <a:sym typeface="Assistant"/>
              </a:rPr>
              <a:t>2: STORMING</a:t>
            </a:r>
            <a:endParaRPr sz="2800">
              <a:solidFill>
                <a:srgbClr val="342D29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indent="-406400" lvl="0" marL="4572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342D29"/>
              </a:buClr>
              <a:buSzPts val="2800"/>
              <a:buFont typeface="Assistant"/>
              <a:buChar char="-"/>
            </a:pPr>
            <a:r>
              <a:rPr lang="en-US" sz="2800">
                <a:solidFill>
                  <a:srgbClr val="342D29"/>
                </a:solidFill>
                <a:latin typeface="Assistant"/>
                <a:ea typeface="Assistant"/>
                <a:cs typeface="Assistant"/>
                <a:sym typeface="Assistant"/>
              </a:rPr>
              <a:t>chaos and/or conflict; creating rules and structure to avoid conflict, determining boundaries</a:t>
            </a:r>
            <a:endParaRPr sz="2800">
              <a:solidFill>
                <a:srgbClr val="342D29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342D29"/>
                </a:solidFill>
                <a:latin typeface="Assistant"/>
                <a:ea typeface="Assistant"/>
                <a:cs typeface="Assistant"/>
                <a:sym typeface="Assistant"/>
              </a:rPr>
              <a:t>3: NORMING</a:t>
            </a:r>
            <a:endParaRPr sz="2800">
              <a:solidFill>
                <a:srgbClr val="342D29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indent="-406400" lvl="0" marL="4572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342D29"/>
              </a:buClr>
              <a:buSzPts val="2800"/>
              <a:buFont typeface="Assistant"/>
              <a:buChar char="-"/>
            </a:pPr>
            <a:r>
              <a:rPr lang="en-US" sz="2800">
                <a:solidFill>
                  <a:srgbClr val="342D29"/>
                </a:solidFill>
                <a:latin typeface="Assistant"/>
                <a:ea typeface="Assistant"/>
                <a:cs typeface="Assistant"/>
                <a:sym typeface="Assistant"/>
              </a:rPr>
              <a:t> cohasiveness (after trying different styles of management of the community for some time, the discovery that honesty and cooperation are the most important factors in community building, not agendas</a:t>
            </a:r>
            <a:endParaRPr sz="2800">
              <a:solidFill>
                <a:srgbClr val="342D29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342D29"/>
                </a:solidFill>
                <a:latin typeface="Assistant"/>
                <a:ea typeface="Assistant"/>
                <a:cs typeface="Assistant"/>
                <a:sym typeface="Assistant"/>
              </a:rPr>
              <a:t>4: PERFORMIG:</a:t>
            </a:r>
            <a:endParaRPr sz="2800">
              <a:solidFill>
                <a:srgbClr val="342D29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indent="-406400" lvl="0" marL="4572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342D29"/>
              </a:buClr>
              <a:buSzPts val="2800"/>
              <a:buFont typeface="Assistant"/>
              <a:buChar char="-"/>
            </a:pPr>
            <a:r>
              <a:rPr lang="en-US" sz="2800">
                <a:solidFill>
                  <a:srgbClr val="342D29"/>
                </a:solidFill>
                <a:latin typeface="Assistant"/>
                <a:ea typeface="Assistant"/>
                <a:cs typeface="Assistant"/>
                <a:sym typeface="Assistant"/>
              </a:rPr>
              <a:t>community - functional aspect; shared mission, way of work, mutual respect, room for divergent ideas</a:t>
            </a:r>
            <a:endParaRPr sz="2800">
              <a:solidFill>
                <a:srgbClr val="342D29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342D29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pic>
        <p:nvPicPr>
          <p:cNvPr id="150" name="Google Shape;15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348423" y="263666"/>
            <a:ext cx="2557976" cy="12501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5"/>
          <p:cNvSpPr/>
          <p:nvPr/>
        </p:nvSpPr>
        <p:spPr>
          <a:xfrm>
            <a:off x="0" y="0"/>
            <a:ext cx="9144000" cy="10349781"/>
          </a:xfrm>
          <a:prstGeom prst="rect">
            <a:avLst/>
          </a:prstGeom>
          <a:solidFill>
            <a:srgbClr val="0D8E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15"/>
          <p:cNvSpPr/>
          <p:nvPr/>
        </p:nvSpPr>
        <p:spPr>
          <a:xfrm>
            <a:off x="6934200" y="9229725"/>
            <a:ext cx="9182100" cy="28575"/>
          </a:xfrm>
          <a:prstGeom prst="rect">
            <a:avLst/>
          </a:prstGeom>
          <a:solidFill>
            <a:srgbClr val="D4C0A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15"/>
          <p:cNvSpPr/>
          <p:nvPr/>
        </p:nvSpPr>
        <p:spPr>
          <a:xfrm>
            <a:off x="1110945" y="5651493"/>
            <a:ext cx="197461" cy="1905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8" name="Google Shape;158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204863" y="1191677"/>
            <a:ext cx="3985512" cy="19478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15"/>
          <p:cNvPicPr preferRelativeResize="0"/>
          <p:nvPr/>
        </p:nvPicPr>
        <p:blipFill rotWithShape="1">
          <a:blip r:embed="rId4">
            <a:alphaModFix/>
          </a:blip>
          <a:srcRect b="0" l="1591" r="26829" t="0"/>
          <a:stretch/>
        </p:blipFill>
        <p:spPr>
          <a:xfrm>
            <a:off x="14696433" y="9301157"/>
            <a:ext cx="3435211" cy="985843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15"/>
          <p:cNvSpPr txBox="1"/>
          <p:nvPr/>
        </p:nvSpPr>
        <p:spPr>
          <a:xfrm>
            <a:off x="501595" y="2944029"/>
            <a:ext cx="8140809" cy="4876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FFFFFF"/>
                </a:solidFill>
                <a:latin typeface="Cormorant Garamond"/>
                <a:ea typeface="Cormorant Garamond"/>
                <a:cs typeface="Cormorant Garamond"/>
                <a:sym typeface="Cormorant Garamond"/>
              </a:rPr>
              <a:t>Erasmus+ Capacity Building in Higher Education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15"/>
          <p:cNvSpPr txBox="1"/>
          <p:nvPr/>
        </p:nvSpPr>
        <p:spPr>
          <a:xfrm>
            <a:off x="10263594" y="3479334"/>
            <a:ext cx="7868050" cy="23202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</a:pPr>
            <a:r>
              <a:rPr b="1" i="0" lang="en-US" sz="4200" u="none" cap="none" strike="noStrike">
                <a:solidFill>
                  <a:srgbClr val="342D29"/>
                </a:solidFill>
                <a:latin typeface="Cormorant Garamond"/>
                <a:ea typeface="Cormorant Garamond"/>
                <a:cs typeface="Cormorant Garamond"/>
                <a:sym typeface="Cormorant Garamond"/>
              </a:rPr>
              <a:t>Strengthening innovative social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</a:pPr>
            <a:r>
              <a:rPr b="1" i="0" lang="en-US" sz="4200" u="none" cap="none" strike="noStrike">
                <a:solidFill>
                  <a:srgbClr val="342D29"/>
                </a:solidFill>
                <a:latin typeface="Cormorant Garamond"/>
                <a:ea typeface="Cormorant Garamond"/>
                <a:cs typeface="Cormorant Garamond"/>
                <a:sym typeface="Cormorant Garamond"/>
              </a:rPr>
              <a:t>entrepreneurship practices for disruptive business settings in Thailand and Myanmar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15"/>
          <p:cNvSpPr txBox="1"/>
          <p:nvPr/>
        </p:nvSpPr>
        <p:spPr>
          <a:xfrm>
            <a:off x="1397214" y="6219079"/>
            <a:ext cx="7868050" cy="73172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1" i="0" lang="en-US" sz="2100" u="none" cap="none" strike="noStrike">
                <a:solidFill>
                  <a:srgbClr val="FFFFFF"/>
                </a:solidFill>
                <a:latin typeface="Assistant"/>
                <a:ea typeface="Assistant"/>
                <a:cs typeface="Assistant"/>
                <a:sym typeface="Assistant"/>
              </a:rPr>
              <a:t>Projectref.: 609711-EPP-1-2019-1-AT-EPPKA2-CBHE-JP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1" i="0" lang="en-US" sz="2100" u="none" cap="none" strike="noStrike">
                <a:solidFill>
                  <a:srgbClr val="FFFFFF"/>
                </a:solidFill>
                <a:latin typeface="Assistant"/>
                <a:ea typeface="Assistant"/>
                <a:cs typeface="Assistant"/>
                <a:sym typeface="Assistant"/>
              </a:rPr>
              <a:t>Duration: 36 Months (15/01/2020-14/01/2023)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>Linditsch Claudia</dc:creator>
</cp:coreProperties>
</file>